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"/>
  </p:notesMasterIdLst>
  <p:sldIdLst>
    <p:sldId id="256" r:id="rId2"/>
    <p:sldId id="264" r:id="rId3"/>
    <p:sldId id="257" r:id="rId4"/>
    <p:sldId id="259" r:id="rId5"/>
    <p:sldId id="258" r:id="rId6"/>
    <p:sldId id="266" r:id="rId7"/>
    <p:sldId id="260" r:id="rId8"/>
    <p:sldId id="268" r:id="rId9"/>
    <p:sldId id="273" r:id="rId10"/>
    <p:sldId id="261" r:id="rId11"/>
    <p:sldId id="263" r:id="rId12"/>
    <p:sldId id="270" r:id="rId13"/>
  </p:sldIdLst>
  <p:sldSz cx="10080625" cy="7559675"/>
  <p:notesSz cx="7559675" cy="10691813"/>
  <p:custDataLst>
    <p:tags r:id="rId15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Numero di ecografie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Numero di ecografie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Foglio1!$A$2:$A$11</c:f>
              <c:strCache>
                <c:ptCount val="10"/>
                <c:pt idx="0">
                  <c:v>eco muscolotendinea</c:v>
                </c:pt>
                <c:pt idx="1">
                  <c:v>eco polmonare</c:v>
                </c:pt>
                <c:pt idx="2">
                  <c:v>eco addome superiore/reni</c:v>
                </c:pt>
                <c:pt idx="3">
                  <c:v>eco cute/sc</c:v>
                </c:pt>
                <c:pt idx="4">
                  <c:v>eco addome completo</c:v>
                </c:pt>
                <c:pt idx="5">
                  <c:v>eco addome inferiore</c:v>
                </c:pt>
                <c:pt idx="6">
                  <c:v>ecodoppler venoso AAII</c:v>
                </c:pt>
                <c:pt idx="7">
                  <c:v>eco capo e collo</c:v>
                </c:pt>
                <c:pt idx="8">
                  <c:v>eco mammella/e</c:v>
                </c:pt>
                <c:pt idx="9">
                  <c:v>eco testicoli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19</c:v>
                </c:pt>
                <c:pt idx="1">
                  <c:v>17</c:v>
                </c:pt>
                <c:pt idx="2">
                  <c:v>15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5094584"/>
        <c:axId val="485094192"/>
      </c:barChart>
      <c:catAx>
        <c:axId val="485094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94192"/>
        <c:crosses val="autoZero"/>
        <c:auto val="1"/>
        <c:lblAlgn val="ctr"/>
        <c:lblOffset val="100"/>
        <c:noMultiLvlLbl val="0"/>
      </c:catAx>
      <c:valAx>
        <c:axId val="48509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48509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Distribuzione </a:t>
            </a:r>
            <a:r>
              <a:rPr lang="it-IT" dirty="0" err="1" smtClean="0"/>
              <a:t>follow</a:t>
            </a:r>
            <a:r>
              <a:rPr lang="it-IT" dirty="0" smtClean="0"/>
              <a:t> up 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461964393893341E-2"/>
          <c:y val="0.10405979747546912"/>
          <c:w val="0.94267722873559123"/>
          <c:h val="0.75861071927008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Ulteriore Provvedimento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Tempi insufficienti o preparazione inadeguata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Invio ad approfondimenti non urgenti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Invio ad approfondimenti urgenti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Invio in Pronto Soccorso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46"/>
        <c:axId val="485094976"/>
        <c:axId val="485096544"/>
      </c:barChart>
      <c:catAx>
        <c:axId val="48509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96544"/>
        <c:crosses val="autoZero"/>
        <c:auto val="1"/>
        <c:lblAlgn val="ctr"/>
        <c:lblOffset val="100"/>
        <c:noMultiLvlLbl val="0"/>
      </c:catAx>
      <c:valAx>
        <c:axId val="48509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622858990510483"/>
          <c:y val="2.0853242203174596E-2"/>
          <c:w val="0.30137296065636315"/>
          <c:h val="0.52592912959384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>
                <a:latin typeface="Century Gothic" panose="020B0502020202020204" pitchFamily="34" charset="0"/>
              </a:rPr>
              <a:t>Distribuzione </a:t>
            </a:r>
            <a:r>
              <a:rPr lang="it-IT" dirty="0" err="1" smtClean="0">
                <a:latin typeface="Century Gothic" panose="020B0502020202020204" pitchFamily="34" charset="0"/>
              </a:rPr>
              <a:t>follow</a:t>
            </a:r>
            <a:r>
              <a:rPr lang="it-IT" dirty="0" smtClean="0">
                <a:latin typeface="Century Gothic" panose="020B0502020202020204" pitchFamily="34" charset="0"/>
              </a:rPr>
              <a:t> up Urgenti </a:t>
            </a:r>
            <a:endParaRPr lang="it-IT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4619643938933414E-2"/>
          <c:y val="0.10405979747546912"/>
          <c:w val="0.94267722873559123"/>
          <c:h val="0.75861071927008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Foglio1!$E$1</c:f>
              <c:strCache>
                <c:ptCount val="1"/>
                <c:pt idx="0">
                  <c:v>Invio ad approfondimenti urgenti</c:v>
                </c:pt>
              </c:strCache>
            </c:strRef>
          </c:tx>
          <c:spPr>
            <a:solidFill>
              <a:schemeClr val="bg2"/>
            </a:solidFill>
            <a:ln w="19050"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1"/>
          <c:order val="1"/>
          <c:tx>
            <c:strRef>
              <c:f>Foglio1!$F$1</c:f>
              <c:strCache>
                <c:ptCount val="1"/>
                <c:pt idx="0">
                  <c:v>Invio in Pronto Soccorso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46"/>
        <c:axId val="485089880"/>
        <c:axId val="485092232"/>
      </c:barChart>
      <c:catAx>
        <c:axId val="485089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92232"/>
        <c:crosses val="autoZero"/>
        <c:auto val="1"/>
        <c:lblAlgn val="ctr"/>
        <c:lblOffset val="100"/>
        <c:noMultiLvlLbl val="0"/>
      </c:catAx>
      <c:valAx>
        <c:axId val="485092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89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790928366449844"/>
          <c:y val="6.2054844767082187E-2"/>
          <c:w val="0.29305365441575676"/>
          <c:h val="0.23751791164648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/>
              <a:t>Distribuzione </a:t>
            </a:r>
            <a:r>
              <a:rPr lang="it-IT" dirty="0" err="1" smtClean="0"/>
              <a:t>follow</a:t>
            </a:r>
            <a:r>
              <a:rPr lang="it-IT" dirty="0" smtClean="0"/>
              <a:t> up </a:t>
            </a: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461964393893341E-2"/>
          <c:y val="0.10405979747546912"/>
          <c:w val="0.94267722873559123"/>
          <c:h val="0.75861071927008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 Ulteriore Provvedimento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Tempi insufficienti o preparazione inadeguata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Invio ad approfondimenti non urgenti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/>
              </a:solidFill>
            </a:ln>
            <a:effectLst/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-46"/>
        <c:axId val="485074200"/>
        <c:axId val="485070672"/>
      </c:barChart>
      <c:catAx>
        <c:axId val="485074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70672"/>
        <c:crosses val="autoZero"/>
        <c:auto val="1"/>
        <c:lblAlgn val="ctr"/>
        <c:lblOffset val="100"/>
        <c:noMultiLvlLbl val="0"/>
      </c:catAx>
      <c:valAx>
        <c:axId val="485070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7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622858990510483"/>
          <c:y val="2.0853242203174596E-2"/>
          <c:w val="0.30377141009489511"/>
          <c:h val="0.44088066803370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smtClean="0">
                <a:latin typeface="Century Gothic" panose="020B0502020202020204" pitchFamily="34" charset="0"/>
              </a:rPr>
              <a:t>Distribuzione </a:t>
            </a:r>
            <a:r>
              <a:rPr lang="it-IT" dirty="0" err="1" smtClean="0">
                <a:latin typeface="Century Gothic" panose="020B0502020202020204" pitchFamily="34" charset="0"/>
              </a:rPr>
              <a:t>follow</a:t>
            </a:r>
            <a:r>
              <a:rPr lang="it-IT" dirty="0" smtClean="0">
                <a:latin typeface="Century Gothic" panose="020B0502020202020204" pitchFamily="34" charset="0"/>
              </a:rPr>
              <a:t> up </a:t>
            </a:r>
            <a:endParaRPr lang="it-IT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Foglio1!$D$1</c:f>
              <c:strCache>
                <c:ptCount val="1"/>
                <c:pt idx="0">
                  <c:v>Invio ad approfondimenti non Urgenti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Foglio1!$A$3:$A$4</c:f>
              <c:strCache>
                <c:ptCount val="2"/>
                <c:pt idx="0">
                  <c:v>25-64</c:v>
                </c:pt>
                <c:pt idx="1">
                  <c:v>Over 65</c:v>
                </c:pt>
              </c:strCache>
            </c:strRef>
          </c:cat>
          <c:val>
            <c:numRef>
              <c:f>Foglio1!$D$3:$D$4</c:f>
              <c:numCache>
                <c:formatCode>General</c:formatCode>
                <c:ptCount val="2"/>
                <c:pt idx="0">
                  <c:v>15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Foglio1!$E$1</c:f>
              <c:strCache>
                <c:ptCount val="1"/>
                <c:pt idx="0">
                  <c:v>Invio ad approfondimenti urgenti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Foglio1!$A$3:$A$4</c:f>
              <c:strCache>
                <c:ptCount val="2"/>
                <c:pt idx="0">
                  <c:v>25-64</c:v>
                </c:pt>
                <c:pt idx="1">
                  <c:v>Over 65</c:v>
                </c:pt>
              </c:strCache>
            </c:strRef>
          </c:cat>
          <c:val>
            <c:numRef>
              <c:f>Foglio1!$E$3:$E$4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074592"/>
        <c:axId val="485064792"/>
      </c:barChart>
      <c:catAx>
        <c:axId val="4850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64792"/>
        <c:crosses val="autoZero"/>
        <c:auto val="1"/>
        <c:lblAlgn val="ctr"/>
        <c:lblOffset val="100"/>
        <c:noMultiLvlLbl val="0"/>
      </c:catAx>
      <c:valAx>
        <c:axId val="48506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50745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9171166516089411"/>
          <c:y val="4.6604243805616841E-2"/>
          <c:w val="0.30042364265605709"/>
          <c:h val="0.20661670972355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0.06604</cdr:x>
      <cdr:y>0.09156</cdr:y>
    </cdr:from>
    <cdr:to>
      <cdr:x>0.18868</cdr:x>
      <cdr:y>0.25217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4056" y="451569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0.40104</cdr:x>
      <cdr:y>0.16456</cdr:y>
    </cdr:from>
    <cdr:to>
      <cdr:x>0.67462</cdr:x>
      <cdr:y>0.35437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061071" y="811609"/>
          <a:ext cx="2088232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C9DB3DE-DFF1-48B8-BBD4-C527D69880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292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17130F-75B5-4241-8CE7-8D75AFFD67B2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73969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D56F75-861A-40CD-963C-F627E069E455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4650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C92CF9-18CD-4A38-86D6-210DDE664E04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15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Risulta quindi differire</a:t>
            </a:r>
            <a:r>
              <a:rPr lang="it-IT" baseline="0" dirty="0" smtClean="0"/>
              <a:t> da un esame approfondito in quanto è di più rapida esecuzione e non prevede preparazione di nessun tipo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C9DB3DE-DFF1-48B8-BBD4-C527D6988014}" type="slidenum">
              <a:rPr lang="it-IT" altLang="it-IT" smtClean="0"/>
              <a:pPr/>
              <a:t>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053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C2D755-AC63-4612-B1EC-962083E9E06D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0720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DA2D0A-BDDD-4E48-8580-0F5A5BDAAF91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105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C946A3-94E3-4799-AE82-B76BF5EB3E98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dirty="0" smtClean="0"/>
              <a:t>49F 50M </a:t>
            </a:r>
          </a:p>
          <a:p>
            <a:r>
              <a:rPr lang="it-IT" altLang="it-IT" dirty="0" smtClean="0"/>
              <a:t>Bono 12</a:t>
            </a:r>
          </a:p>
          <a:p>
            <a:r>
              <a:rPr lang="it-IT" altLang="it-IT" dirty="0" smtClean="0"/>
              <a:t>Di Macco 5</a:t>
            </a:r>
          </a:p>
          <a:p>
            <a:r>
              <a:rPr lang="it-IT" altLang="it-IT" dirty="0" err="1" smtClean="0"/>
              <a:t>Isirdi</a:t>
            </a:r>
            <a:r>
              <a:rPr lang="it-IT" altLang="it-IT" dirty="0" smtClean="0"/>
              <a:t> 21</a:t>
            </a:r>
          </a:p>
          <a:p>
            <a:r>
              <a:rPr lang="it-IT" altLang="it-IT" dirty="0" smtClean="0"/>
              <a:t>Riccitelli 21</a:t>
            </a:r>
          </a:p>
          <a:p>
            <a:r>
              <a:rPr lang="it-IT" altLang="it-IT" dirty="0" smtClean="0"/>
              <a:t>Valenti 10</a:t>
            </a:r>
          </a:p>
          <a:p>
            <a:r>
              <a:rPr lang="it-IT" altLang="it-IT" dirty="0" err="1" smtClean="0"/>
              <a:t>Zaninetti</a:t>
            </a:r>
            <a:r>
              <a:rPr lang="it-IT" altLang="it-IT" dirty="0" smtClean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50832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C9DB3DE-DFF1-48B8-BBD4-C527D6988014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48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64340-AFEE-423F-912D-CD93D371398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dirty="0" smtClean="0"/>
              <a:t>7 55 36 dopo animazioni</a:t>
            </a:r>
            <a:r>
              <a:rPr lang="it-IT" altLang="it-IT" baseline="0" dirty="0" smtClean="0"/>
              <a:t> aggiungere scorporamento per età su </a:t>
            </a:r>
            <a:r>
              <a:rPr lang="it-IT" altLang="it-IT" baseline="0" smtClean="0"/>
              <a:t>significatività statistica 3/4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563537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64340-AFEE-423F-912D-CD93D371398B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dirty="0" smtClean="0"/>
              <a:t>7 55 36 dopo animazioni</a:t>
            </a:r>
            <a:r>
              <a:rPr lang="it-IT" altLang="it-IT" baseline="0" dirty="0" smtClean="0"/>
              <a:t> aggiungere scorporamento per età su </a:t>
            </a:r>
            <a:r>
              <a:rPr lang="it-IT" altLang="it-IT" baseline="0" smtClean="0"/>
              <a:t>significatività statistica 3/4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4831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964340-AFEE-423F-912D-CD93D371398B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dirty="0" smtClean="0"/>
              <a:t>7 55 36 dopo animazioni</a:t>
            </a:r>
            <a:r>
              <a:rPr lang="it-IT" altLang="it-IT" baseline="0" dirty="0" smtClean="0"/>
              <a:t> aggiungere scorporamento per età su </a:t>
            </a:r>
            <a:r>
              <a:rPr lang="it-IT" altLang="it-IT" baseline="0" smtClean="0"/>
              <a:t>significatività statistica 3/4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67165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FAD6A4-EE5F-424A-ACF6-E7BB36E721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80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126D97-4F5D-4008-98B3-25BE677E13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91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53832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53832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B5726F-5BC5-456C-B282-D1DB5F2052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4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554038"/>
            <a:ext cx="8855075" cy="12604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>
          <a:xfrm>
            <a:off x="539750" y="64198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>
          <a:xfrm>
            <a:off x="3448050" y="6419850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>
          <a:xfrm>
            <a:off x="7083425" y="6419850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FE09953C-13F8-4968-8CA3-27D67CA56F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88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EEE591-F931-46CB-9600-CED5FA64B64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39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65615-F690-42AE-8464-CE0E053D31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291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39576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395763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883EC9-2701-4A9D-B328-5704C2E03E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0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CB0269-768C-4353-B8CF-356E0A6E3C9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50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FBBA72-1BF7-4D5B-A2A6-B0218064A45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58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709555-2F2B-4D36-815C-D4CF37F925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43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B5DE09-7D30-4733-9B56-0DE7718C9B7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88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ECAF4F-A4FC-4639-A6E1-530A578E82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40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the outline text format</a:t>
            </a:r>
          </a:p>
          <a:p>
            <a:pPr lvl="1"/>
            <a:r>
              <a:rPr lang="en-GB" altLang="it-IT" smtClean="0"/>
              <a:t>Second Outline Level</a:t>
            </a:r>
          </a:p>
          <a:p>
            <a:pPr lvl="2"/>
            <a:r>
              <a:rPr lang="en-GB" altLang="it-IT" smtClean="0"/>
              <a:t>Third Outline Level</a:t>
            </a:r>
          </a:p>
          <a:p>
            <a:pPr lvl="3"/>
            <a:r>
              <a:rPr lang="en-GB" altLang="it-IT" smtClean="0"/>
              <a:t>Fourth Outline Level</a:t>
            </a:r>
          </a:p>
          <a:p>
            <a:pPr lvl="4"/>
            <a:r>
              <a:rPr lang="en-GB" altLang="it-IT" smtClean="0"/>
              <a:t>Fifth Outline Level</a:t>
            </a:r>
          </a:p>
          <a:p>
            <a:pPr lvl="4"/>
            <a:r>
              <a:rPr lang="en-GB" altLang="it-IT" smtClean="0"/>
              <a:t>Sixth Outline Level</a:t>
            </a:r>
          </a:p>
          <a:p>
            <a:pPr lvl="4"/>
            <a:r>
              <a:rPr lang="en-GB" altLang="it-IT" smtClean="0"/>
              <a:t>Seventh Outline Level</a:t>
            </a:r>
          </a:p>
          <a:p>
            <a:pPr lvl="4"/>
            <a:r>
              <a:rPr lang="en-GB" altLang="it-IT" smtClean="0"/>
              <a:t>Eighth Outline Level</a:t>
            </a:r>
          </a:p>
          <a:p>
            <a:pPr lvl="4"/>
            <a:r>
              <a:rPr lang="en-GB" altLang="it-IT" smtClean="0"/>
              <a:t>Ninth Outline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285B990-D7B6-45DD-858E-8761BD20675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9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6263" y="1368425"/>
            <a:ext cx="8856662" cy="1281113"/>
          </a:xfrm>
          <a:ln/>
        </p:spPr>
        <p:txBody>
          <a:bodyPr tIns="15876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1600" b="0" dirty="0">
                <a:latin typeface="Century Gothic" panose="020B0502020202020204" pitchFamily="34" charset="0"/>
              </a:rPr>
              <a:t>Università degli studi di Genova</a:t>
            </a:r>
            <a:br>
              <a:rPr lang="it-IT" altLang="it-IT" sz="1600" b="0" dirty="0">
                <a:latin typeface="Century Gothic" panose="020B0502020202020204" pitchFamily="34" charset="0"/>
              </a:rPr>
            </a:br>
            <a:r>
              <a:rPr lang="it-IT" altLang="it-IT" sz="1600" b="0" dirty="0">
                <a:latin typeface="Century Gothic" panose="020B0502020202020204" pitchFamily="34" charset="0"/>
              </a:rPr>
              <a:t/>
            </a:r>
            <a:br>
              <a:rPr lang="it-IT" altLang="it-IT" sz="1600" b="0" dirty="0">
                <a:latin typeface="Century Gothic" panose="020B0502020202020204" pitchFamily="34" charset="0"/>
              </a:rPr>
            </a:br>
            <a:r>
              <a:rPr lang="it-IT" altLang="it-IT" sz="1600" b="0" dirty="0">
                <a:latin typeface="Century Gothic" panose="020B0502020202020204" pitchFamily="34" charset="0"/>
              </a:rPr>
              <a:t>Scuola di Scienze Mediche e Farmaceutiche</a:t>
            </a:r>
            <a:br>
              <a:rPr lang="it-IT" altLang="it-IT" sz="1600" b="0" dirty="0">
                <a:latin typeface="Century Gothic" panose="020B0502020202020204" pitchFamily="34" charset="0"/>
              </a:rPr>
            </a:br>
            <a:r>
              <a:rPr lang="it-IT" altLang="it-IT" sz="1600" b="0" dirty="0">
                <a:latin typeface="Century Gothic" panose="020B0502020202020204" pitchFamily="34" charset="0"/>
              </a:rPr>
              <a:t/>
            </a:r>
            <a:br>
              <a:rPr lang="it-IT" altLang="it-IT" sz="1600" b="0" dirty="0">
                <a:latin typeface="Century Gothic" panose="020B0502020202020204" pitchFamily="34" charset="0"/>
              </a:rPr>
            </a:br>
            <a:r>
              <a:rPr lang="it-IT" altLang="it-IT" sz="1600" b="0" dirty="0">
                <a:latin typeface="Century Gothic" panose="020B0502020202020204" pitchFamily="34" charset="0"/>
              </a:rPr>
              <a:t>Corso di Laurea in Medicina e Chirurgia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36625" y="4176713"/>
            <a:ext cx="813593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dirty="0">
                <a:latin typeface="Century Gothic" panose="020B0502020202020204" pitchFamily="34" charset="0"/>
              </a:rPr>
              <a:t>Tesi di Laurea</a:t>
            </a:r>
          </a:p>
          <a:p>
            <a:pPr algn="ctr"/>
            <a:endParaRPr lang="it-IT" altLang="it-IT" dirty="0">
              <a:latin typeface="Century Gothic" panose="020B0502020202020204" pitchFamily="34" charset="0"/>
            </a:endParaRPr>
          </a:p>
          <a:p>
            <a:pPr algn="ctr"/>
            <a:endParaRPr lang="it-IT" altLang="it-IT" dirty="0">
              <a:latin typeface="Century Gothic" panose="020B0502020202020204" pitchFamily="34" charset="0"/>
            </a:endParaRPr>
          </a:p>
          <a:p>
            <a:pPr algn="ctr"/>
            <a:r>
              <a:rPr lang="it-IT" altLang="it-IT" dirty="0">
                <a:latin typeface="Century Gothic" panose="020B0502020202020204" pitchFamily="34" charset="0"/>
              </a:rPr>
              <a:t>22 Ottobre 2015</a:t>
            </a:r>
          </a:p>
          <a:p>
            <a:endParaRPr lang="it-IT" altLang="it-IT" dirty="0">
              <a:latin typeface="Century Gothic" panose="020B0502020202020204" pitchFamily="34" charset="0"/>
            </a:endParaRPr>
          </a:p>
          <a:p>
            <a:endParaRPr lang="it-IT" altLang="it-IT" dirty="0">
              <a:latin typeface="Century Gothic" panose="020B0502020202020204" pitchFamily="34" charset="0"/>
            </a:endParaRPr>
          </a:p>
          <a:p>
            <a:r>
              <a:rPr lang="it-IT" altLang="it-IT" dirty="0">
                <a:latin typeface="Century Gothic" panose="020B0502020202020204" pitchFamily="34" charset="0"/>
              </a:rPr>
              <a:t>Candidato: </a:t>
            </a:r>
            <a:r>
              <a:rPr lang="it-IT" altLang="it-IT" b="1" dirty="0">
                <a:latin typeface="Century Gothic" panose="020B0502020202020204" pitchFamily="34" charset="0"/>
              </a:rPr>
              <a:t>Matteo Dameri		</a:t>
            </a:r>
          </a:p>
          <a:p>
            <a:pPr algn="r"/>
            <a:endParaRPr lang="it-IT" altLang="it-IT" b="1" dirty="0">
              <a:latin typeface="Century Gothic" panose="020B0502020202020204" pitchFamily="34" charset="0"/>
            </a:endParaRPr>
          </a:p>
          <a:p>
            <a:pPr algn="r"/>
            <a:r>
              <a:rPr lang="it-IT" altLang="it-IT" dirty="0">
                <a:latin typeface="Century Gothic" panose="020B0502020202020204" pitchFamily="34" charset="0"/>
              </a:rPr>
              <a:t>Relatore:</a:t>
            </a:r>
            <a:r>
              <a:rPr lang="it-IT" altLang="it-IT" b="1" dirty="0">
                <a:latin typeface="Century Gothic" panose="020B0502020202020204" pitchFamily="34" charset="0"/>
              </a:rPr>
              <a:t> Professor Andrea </a:t>
            </a:r>
            <a:r>
              <a:rPr lang="it-IT" altLang="it-IT" b="1" dirty="0" err="1">
                <a:latin typeface="Century Gothic" panose="020B0502020202020204" pitchFamily="34" charset="0"/>
              </a:rPr>
              <a:t>Stimamiglio</a:t>
            </a:r>
            <a:endParaRPr lang="it-IT" altLang="it-IT" b="1" dirty="0">
              <a:latin typeface="Century Gothic" panose="020B0502020202020204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36625" y="3049588"/>
            <a:ext cx="8135938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0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it-IT" altLang="it-IT" sz="2200" b="1" dirty="0">
                <a:latin typeface="Century Gothic" panose="020B0502020202020204" pitchFamily="34" charset="0"/>
              </a:rPr>
              <a:t>Ecografia Office in Medicina Generale: uno studio Osservazionale Multicentrico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10" y="573798"/>
            <a:ext cx="603568" cy="797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>
                <a:latin typeface="Century Gothic" panose="020B0502020202020204" pitchFamily="34" charset="0"/>
              </a:rPr>
              <a:t>Discussione e Conclusioni</a:t>
            </a: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382711772"/>
              </p:ext>
            </p:extLst>
          </p:nvPr>
        </p:nvGraphicFramePr>
        <p:xfrm>
          <a:off x="1115145" y="1816100"/>
          <a:ext cx="7632848" cy="493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3923460" y="2862147"/>
            <a:ext cx="2016217" cy="4320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P= 0,027009</a:t>
            </a:r>
            <a:endParaRPr lang="it-IT" sz="1400" b="1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032" y="717551"/>
            <a:ext cx="8856662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>
                <a:latin typeface="Century Gothic" panose="020B0502020202020204" pitchFamily="34" charset="0"/>
              </a:rPr>
              <a:t>Limiti dello Studio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2843733"/>
            <a:ext cx="8280400" cy="3959225"/>
          </a:xfr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Numero limitato di pazienti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Assenza di copertura di tutto il territorio nazionale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Assenza di </a:t>
            </a:r>
            <a:r>
              <a:rPr lang="it-IT" dirty="0" err="1" smtClean="0">
                <a:latin typeface="Century Gothic" panose="020B0502020202020204" pitchFamily="34" charset="0"/>
              </a:rPr>
              <a:t>follow</a:t>
            </a:r>
            <a:r>
              <a:rPr lang="it-IT" dirty="0" smtClean="0">
                <a:latin typeface="Century Gothic" panose="020B0502020202020204" pitchFamily="34" charset="0"/>
              </a:rPr>
              <a:t> up a lungo termine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4840" r="16242" b="75759"/>
          <a:stretch/>
        </p:blipFill>
        <p:spPr>
          <a:xfrm>
            <a:off x="575816" y="1691605"/>
            <a:ext cx="8736970" cy="15121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95896" y="755501"/>
            <a:ext cx="734481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Grazie per l’attenzione</a:t>
            </a:r>
            <a:endParaRPr lang="it-IT" sz="4800" b="1" i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83961" y="3707829"/>
            <a:ext cx="6120680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2"/>
                </a:solidFill>
              </a:rPr>
              <a:t>Let your dreaming be your guide </a:t>
            </a:r>
            <a:br>
              <a:rPr lang="en-US" sz="2400" i="1" dirty="0">
                <a:solidFill>
                  <a:schemeClr val="accent2"/>
                </a:solidFill>
              </a:rPr>
            </a:br>
            <a:r>
              <a:rPr lang="en-US" sz="2400" i="1" dirty="0" smtClean="0">
                <a:solidFill>
                  <a:schemeClr val="accent2"/>
                </a:solidFill>
              </a:rPr>
              <a:t>	If </a:t>
            </a:r>
            <a:r>
              <a:rPr lang="en-US" sz="2400" i="1" dirty="0">
                <a:solidFill>
                  <a:schemeClr val="accent2"/>
                </a:solidFill>
              </a:rPr>
              <a:t>you seek then you shall find </a:t>
            </a:r>
            <a:br>
              <a:rPr lang="en-US" sz="2400" i="1" dirty="0">
                <a:solidFill>
                  <a:schemeClr val="accent2"/>
                </a:solidFill>
              </a:rPr>
            </a:br>
            <a:r>
              <a:rPr lang="en-US" sz="2400" i="1" dirty="0" smtClean="0">
                <a:solidFill>
                  <a:schemeClr val="accent2"/>
                </a:solidFill>
              </a:rPr>
              <a:t>		Sun </a:t>
            </a:r>
            <a:r>
              <a:rPr lang="en-US" sz="2400" i="1" dirty="0">
                <a:solidFill>
                  <a:schemeClr val="accent2"/>
                </a:solidFill>
              </a:rPr>
              <a:t>is setting in the west, </a:t>
            </a:r>
            <a:r>
              <a:rPr lang="en-US" sz="2400" i="1" dirty="0" smtClean="0">
                <a:solidFill>
                  <a:schemeClr val="accent2"/>
                </a:solidFill>
              </a:rPr>
              <a:t>						hovers </a:t>
            </a:r>
            <a:r>
              <a:rPr lang="en-US" sz="2400" i="1" dirty="0">
                <a:solidFill>
                  <a:schemeClr val="accent2"/>
                </a:solidFill>
              </a:rPr>
              <a:t>like a big </a:t>
            </a:r>
            <a:r>
              <a:rPr lang="en-US" sz="2400" i="1" dirty="0" smtClean="0">
                <a:solidFill>
                  <a:schemeClr val="accent2"/>
                </a:solidFill>
              </a:rPr>
              <a:t>balloon</a:t>
            </a:r>
            <a:r>
              <a:rPr lang="en-US" sz="2400" i="1" dirty="0">
                <a:solidFill>
                  <a:schemeClr val="accent2"/>
                </a:solidFill>
              </a:rPr>
              <a:t> </a:t>
            </a:r>
            <a:br>
              <a:rPr lang="en-US" sz="2400" i="1" dirty="0">
                <a:solidFill>
                  <a:schemeClr val="accent2"/>
                </a:solidFill>
              </a:rPr>
            </a:br>
            <a:r>
              <a:rPr lang="en-US" sz="2400" i="1" dirty="0" smtClean="0">
                <a:solidFill>
                  <a:schemeClr val="accent2"/>
                </a:solidFill>
              </a:rPr>
              <a:t>			It </a:t>
            </a:r>
            <a:r>
              <a:rPr lang="en-US" sz="2400" i="1" dirty="0">
                <a:solidFill>
                  <a:schemeClr val="accent2"/>
                </a:solidFill>
              </a:rPr>
              <a:t>follows me and beckons me, </a:t>
            </a:r>
            <a:r>
              <a:rPr lang="en-US" sz="2400" i="1" dirty="0" smtClean="0">
                <a:solidFill>
                  <a:schemeClr val="accent2"/>
                </a:solidFill>
              </a:rPr>
              <a:t>				but </a:t>
            </a:r>
            <a:r>
              <a:rPr lang="en-US" sz="2400" i="1" dirty="0">
                <a:solidFill>
                  <a:schemeClr val="accent2"/>
                </a:solidFill>
              </a:rPr>
              <a:t>I am staring at the moon </a:t>
            </a: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sz="2400" dirty="0" smtClean="0">
              <a:solidFill>
                <a:schemeClr val="accent2"/>
              </a:solidFill>
            </a:endParaRPr>
          </a:p>
          <a:p>
            <a:pPr algn="r"/>
            <a:r>
              <a:rPr lang="en-US" sz="2400" dirty="0" smtClean="0">
                <a:solidFill>
                  <a:schemeClr val="accent2"/>
                </a:solidFill>
              </a:rPr>
              <a:t>(Elizaveta – Dreamer)</a:t>
            </a:r>
            <a:endParaRPr lang="it-IT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4"/>
            <a:ext cx="7559675" cy="742974"/>
          </a:xfrm>
        </p:spPr>
        <p:txBody>
          <a:bodyPr/>
          <a:lstStyle/>
          <a:p>
            <a:r>
              <a:rPr lang="it-IT" sz="4400" dirty="0" smtClean="0">
                <a:latin typeface="Century Gothic" panose="020B0502020202020204" pitchFamily="34" charset="0"/>
              </a:rPr>
              <a:t>Definizione</a:t>
            </a:r>
            <a:endParaRPr lang="it-IT" sz="4400" dirty="0">
              <a:latin typeface="Century Gothic" panose="020B0502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55936" y="2555701"/>
            <a:ext cx="6768751" cy="4536504"/>
          </a:xfrm>
        </p:spPr>
        <p:txBody>
          <a:bodyPr/>
          <a:lstStyle/>
          <a:p>
            <a:r>
              <a:rPr lang="it-IT" sz="3200" dirty="0">
                <a:latin typeface="Century Gothic" panose="020B0502020202020204" pitchFamily="34" charset="0"/>
              </a:rPr>
              <a:t>L'Ecografia Office o ecografia di supporto è un esame eseguito come integrazione della visita, per recuperare maggiori elementi </a:t>
            </a:r>
            <a:r>
              <a:rPr lang="it-IT" sz="3200" dirty="0" smtClean="0">
                <a:latin typeface="Century Gothic" panose="020B0502020202020204" pitchFamily="34" charset="0"/>
              </a:rPr>
              <a:t>ai </a:t>
            </a:r>
            <a:r>
              <a:rPr lang="it-IT" sz="3200" dirty="0">
                <a:latin typeface="Century Gothic" panose="020B0502020202020204" pitchFamily="34" charset="0"/>
              </a:rPr>
              <a:t>fini dell'esecuzione di una corretta diagnosi.</a:t>
            </a:r>
          </a:p>
        </p:txBody>
      </p:sp>
    </p:spTree>
    <p:extLst>
      <p:ext uri="{BB962C8B-B14F-4D97-AF65-F5344CB8AC3E}">
        <p14:creationId xmlns:p14="http://schemas.microsoft.com/office/powerpoint/2010/main" val="36247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>
                <a:latin typeface="Century Gothic" panose="020B0502020202020204" pitchFamily="34" charset="0"/>
              </a:rPr>
              <a:t>Scopo dello Studio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1369" y="2123653"/>
            <a:ext cx="8280400" cy="4535289"/>
          </a:xfrm>
          <a:ln/>
        </p:spPr>
        <p:txBody>
          <a:bodyPr/>
          <a:lstStyle/>
          <a:p>
            <a:pPr marL="0" indent="0"/>
            <a:r>
              <a:rPr lang="it-IT" dirty="0">
                <a:latin typeface="Century Gothic" panose="020B0502020202020204" pitchFamily="34" charset="0"/>
              </a:rPr>
              <a:t>Verificare </a:t>
            </a:r>
            <a:r>
              <a:rPr lang="it-IT" dirty="0" smtClean="0">
                <a:latin typeface="Century Gothic" panose="020B0502020202020204" pitchFamily="34" charset="0"/>
              </a:rPr>
              <a:t>se l’ecografia </a:t>
            </a:r>
            <a:r>
              <a:rPr lang="it-IT" dirty="0">
                <a:latin typeface="Century Gothic" panose="020B0502020202020204" pitchFamily="34" charset="0"/>
              </a:rPr>
              <a:t>office </a:t>
            </a:r>
            <a:r>
              <a:rPr lang="it-IT" dirty="0" smtClean="0">
                <a:latin typeface="Century Gothic" panose="020B0502020202020204" pitchFamily="34" charset="0"/>
              </a:rPr>
              <a:t>può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aiutare il MMG nella gestione del paziente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r</a:t>
            </a:r>
            <a:r>
              <a:rPr lang="it-IT" dirty="0" smtClean="0">
                <a:latin typeface="Century Gothic" panose="020B0502020202020204" pitchFamily="34" charset="0"/>
              </a:rPr>
              <a:t>idurre </a:t>
            </a:r>
            <a:r>
              <a:rPr lang="it-IT" dirty="0">
                <a:latin typeface="Century Gothic" panose="020B0502020202020204" pitchFamily="34" charset="0"/>
              </a:rPr>
              <a:t>la prescrizione di esami ecografici inutili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l</a:t>
            </a:r>
            <a:r>
              <a:rPr lang="it-IT" dirty="0" smtClean="0">
                <a:latin typeface="Century Gothic" panose="020B0502020202020204" pitchFamily="34" charset="0"/>
              </a:rPr>
              <a:t>imitare </a:t>
            </a:r>
            <a:r>
              <a:rPr lang="it-IT" dirty="0">
                <a:latin typeface="Century Gothic" panose="020B0502020202020204" pitchFamily="34" charset="0"/>
              </a:rPr>
              <a:t>La richiesta di esami diagnostici </a:t>
            </a:r>
            <a:r>
              <a:rPr lang="it-IT" dirty="0" smtClean="0">
                <a:latin typeface="Century Gothic" panose="020B0502020202020204" pitchFamily="34" charset="0"/>
              </a:rPr>
              <a:t>immotivati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it-IT" dirty="0" smtClean="0">
                <a:latin typeface="Century Gothic" panose="020B0502020202020204" pitchFamily="34" charset="0"/>
              </a:rPr>
              <a:t>ridurre gli accessi al Pronto Soccorso</a:t>
            </a:r>
            <a:endParaRPr lang="it-IT" dirty="0">
              <a:latin typeface="Century Gothic" panose="020B0502020202020204" pitchFamily="34" charset="0"/>
            </a:endParaRPr>
          </a:p>
          <a:p>
            <a:pPr marL="0" indent="0"/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/>
          <a:lstStyle/>
          <a:p>
            <a: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>
                <a:latin typeface="Calibri" panose="020F0502020204030204" pitchFamily="34" charset="0"/>
              </a:rPr>
              <a:t>Materiali e Metodi</a:t>
            </a:r>
          </a:p>
        </p:txBody>
      </p:sp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4094163" y="1835150"/>
          <a:ext cx="5113337" cy="3059115"/>
        </p:xfrm>
        <a:graphic>
          <a:graphicData uri="http://schemas.openxmlformats.org/drawingml/2006/table">
            <a:tbl>
              <a:tblPr/>
              <a:tblGrid>
                <a:gridCol w="5113337"/>
              </a:tblGrid>
              <a:tr h="2905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Gravità e </a:t>
                      </a:r>
                      <a:r>
                        <a:rPr kumimoji="0" lang="it-IT" altLang="it-I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follow</a:t>
                      </a:r>
                      <a:r>
                        <a:rPr kumimoji="0" lang="it-IT" alt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 up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problema non urgente: nessun ulteriore provvedimento se non controllo nel tempo (commento: contributo a diminuire le liste di attesa)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problema non urgente: invio ad eco di approfondimento (commento: tempo dell'eco-office non sufficiente, o altri problemi come inadeguata preparazione del pz)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problema non urgente: invio a esami strumentali di secondo livello o a visita specialistica (commento: contributo a diminuire le liste di attesa)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problema urgente: invio a visite successive del MMG o specialistiche o a esami ulteriori (commento: invio in PS evitato)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problema urgente: invio in PS (commento: a questo punto, confermato e necessario ....)</a:t>
                      </a:r>
                    </a:p>
                  </a:txBody>
                  <a:tcPr marL="28440" marR="28440" marT="18720" marB="18720" anchor="b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24" name="Group 28"/>
          <p:cNvGraphicFramePr>
            <a:graphicFrameLocks noGrp="1"/>
          </p:cNvGraphicFramePr>
          <p:nvPr/>
        </p:nvGraphicFramePr>
        <p:xfrm>
          <a:off x="920750" y="1871663"/>
          <a:ext cx="2536825" cy="3967170"/>
        </p:xfrm>
        <a:graphic>
          <a:graphicData uri="http://schemas.openxmlformats.org/drawingml/2006/table">
            <a:tbl>
              <a:tblPr/>
              <a:tblGrid>
                <a:gridCol w="2536825"/>
              </a:tblGrid>
              <a:tr h="273050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Tipologie di ecografia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addome completo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addome superiore/reni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addome inferiore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capo e collo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cardiaco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cute/sottocute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mammella/e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muscolotendinea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polmonare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testicoli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Transrettale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Transvaginale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ecodoppler venoso AAII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ecodoppler arterioso AAII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188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 vasi addominali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8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4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 sz="2000"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>
                          <a:solidFill>
                            <a:srgbClr val="000080"/>
                          </a:solidFill>
                          <a:latin typeface="Arial" panose="020B0604020202020204" pitchFamily="34" charset="0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it-IT" alt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ecodoppler TSA</a:t>
                      </a:r>
                    </a:p>
                  </a:txBody>
                  <a:tcPr marL="20160" marR="20160" marT="13320" marB="13320" anchor="b" horzOverflow="overflow">
                    <a:lnL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 smtClean="0"/>
              <a:t>Popolazione pazienti</a:t>
            </a:r>
            <a:endParaRPr lang="it-IT" alt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3888109" cy="5040584"/>
          </a:xfrm>
        </p:spPr>
        <p:txBody>
          <a:bodyPr/>
          <a:lstStyle/>
          <a:p>
            <a:r>
              <a:rPr lang="it-IT" dirty="0" smtClean="0"/>
              <a:t>Medici Partecipanti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5006974" y="1979613"/>
            <a:ext cx="4137793" cy="5040584"/>
          </a:xfrm>
        </p:spPr>
        <p:txBody>
          <a:bodyPr/>
          <a:lstStyle/>
          <a:p>
            <a:r>
              <a:rPr lang="it-IT" dirty="0" smtClean="0"/>
              <a:t>Pazienti Partecipanti</a:t>
            </a:r>
            <a:endParaRPr lang="it-I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0" t="19529" r="47508" b="3949"/>
          <a:stretch/>
        </p:blipFill>
        <p:spPr bwMode="auto">
          <a:xfrm>
            <a:off x="5006974" y="2736161"/>
            <a:ext cx="3467392" cy="399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8727" r="38771" b="47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1" y="2736161"/>
            <a:ext cx="3346252" cy="37709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155595" y="2987749"/>
            <a:ext cx="2361956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1,4 Ecografie/Studio al giorno (0,5 – 2,1) </a:t>
            </a:r>
          </a:p>
          <a:p>
            <a:r>
              <a:rPr lang="it-IT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Moda 2,1</a:t>
            </a:r>
            <a:endParaRPr lang="it-IT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Risultati</a:t>
            </a:r>
            <a:endParaRPr 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68225"/>
              </p:ext>
            </p:extLst>
          </p:nvPr>
        </p:nvGraphicFramePr>
        <p:xfrm>
          <a:off x="503238" y="1814513"/>
          <a:ext cx="8569521" cy="434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0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>
                <a:latin typeface="Century Gothic" panose="020B0502020202020204" pitchFamily="34" charset="0"/>
              </a:rPr>
              <a:t>Risultati</a:t>
            </a: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967391701"/>
              </p:ext>
            </p:extLst>
          </p:nvPr>
        </p:nvGraphicFramePr>
        <p:xfrm>
          <a:off x="1151880" y="1816100"/>
          <a:ext cx="7632848" cy="493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 smtClean="0">
                <a:latin typeface="Century Gothic" panose="020B0502020202020204" pitchFamily="34" charset="0"/>
              </a:rPr>
              <a:t>Discussione e Conclusioni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740619652"/>
              </p:ext>
            </p:extLst>
          </p:nvPr>
        </p:nvGraphicFramePr>
        <p:xfrm>
          <a:off x="1151880" y="1816100"/>
          <a:ext cx="7632848" cy="493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6831280" y="3491804"/>
            <a:ext cx="1188702" cy="1201983"/>
            <a:chOff x="2079000" y="541981"/>
            <a:chExt cx="1188702" cy="1201983"/>
          </a:xfrm>
        </p:grpSpPr>
        <p:cxnSp>
          <p:nvCxnSpPr>
            <p:cNvPr id="7" name="Connettore 1 6"/>
            <p:cNvCxnSpPr/>
            <p:nvPr/>
          </p:nvCxnSpPr>
          <p:spPr bwMode="auto">
            <a:xfrm flipH="1">
              <a:off x="2079000" y="1171649"/>
              <a:ext cx="441280" cy="57231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CasellaDiTesto 3"/>
            <p:cNvSpPr txBox="1"/>
            <p:nvPr/>
          </p:nvSpPr>
          <p:spPr>
            <a:xfrm>
              <a:off x="2187582" y="541981"/>
              <a:ext cx="1080120" cy="62966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100" b="1" dirty="0" smtClean="0">
                  <a:latin typeface="Century Gothic" panose="020B0502020202020204" pitchFamily="34" charset="0"/>
                </a:rPr>
                <a:t>Evitato Invio al Pronto Soccorso</a:t>
              </a:r>
              <a:endParaRPr lang="it-IT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" name="CasellaDiTesto 1"/>
          <p:cNvSpPr txBox="1"/>
          <p:nvPr/>
        </p:nvSpPr>
        <p:spPr>
          <a:xfrm>
            <a:off x="3490996" y="2597561"/>
            <a:ext cx="2664296" cy="15239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65% dei pazienti urgenti non è stato inviato al Pronto Soccorso</a:t>
            </a:r>
            <a:endParaRPr lang="it-IT" sz="2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645737" y="2441167"/>
            <a:ext cx="1790968" cy="1273990"/>
            <a:chOff x="288032" y="469974"/>
            <a:chExt cx="1790968" cy="1273990"/>
          </a:xfrm>
        </p:grpSpPr>
        <p:cxnSp>
          <p:nvCxnSpPr>
            <p:cNvPr id="11" name="Connettore 1 10"/>
            <p:cNvCxnSpPr/>
            <p:nvPr/>
          </p:nvCxnSpPr>
          <p:spPr bwMode="auto">
            <a:xfrm>
              <a:off x="1368152" y="1239909"/>
              <a:ext cx="710848" cy="5040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3"/>
            <p:cNvSpPr txBox="1"/>
            <p:nvPr/>
          </p:nvSpPr>
          <p:spPr>
            <a:xfrm>
              <a:off x="288032" y="469974"/>
              <a:ext cx="1080120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100" b="1" dirty="0" smtClean="0">
                  <a:latin typeface="Century Gothic" panose="020B0502020202020204" pitchFamily="34" charset="0"/>
                </a:rPr>
                <a:t>Invio Appropriato in Pronto Soccorso</a:t>
              </a:r>
              <a:endParaRPr lang="it-IT" sz="11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7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554038"/>
            <a:ext cx="8856662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dirty="0" smtClean="0">
                <a:latin typeface="Century Gothic" panose="020B0502020202020204" pitchFamily="34" charset="0"/>
              </a:rPr>
              <a:t>Discussione e Conclusioni</a:t>
            </a:r>
            <a:endParaRPr lang="it-IT" altLang="it-IT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846654002"/>
              </p:ext>
            </p:extLst>
          </p:nvPr>
        </p:nvGraphicFramePr>
        <p:xfrm>
          <a:off x="1151880" y="1816100"/>
          <a:ext cx="7632848" cy="493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1655936" y="1979637"/>
            <a:ext cx="1790968" cy="1273990"/>
            <a:chOff x="288032" y="469974"/>
            <a:chExt cx="1790968" cy="1273990"/>
          </a:xfrm>
        </p:grpSpPr>
        <p:cxnSp>
          <p:nvCxnSpPr>
            <p:cNvPr id="7" name="Connettore 1 6"/>
            <p:cNvCxnSpPr/>
            <p:nvPr/>
          </p:nvCxnSpPr>
          <p:spPr bwMode="auto">
            <a:xfrm>
              <a:off x="1368152" y="1239909"/>
              <a:ext cx="710848" cy="5040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CasellaDiTesto 3"/>
            <p:cNvSpPr txBox="1"/>
            <p:nvPr/>
          </p:nvSpPr>
          <p:spPr>
            <a:xfrm>
              <a:off x="288032" y="469974"/>
              <a:ext cx="1080120" cy="79208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100" b="1" dirty="0" smtClean="0">
                  <a:latin typeface="Century Gothic" panose="020B0502020202020204" pitchFamily="34" charset="0"/>
                </a:rPr>
                <a:t>Invio a Indagini di secondo livello</a:t>
              </a:r>
              <a:endParaRPr lang="it-IT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5252074" y="4175881"/>
            <a:ext cx="1790968" cy="877946"/>
            <a:chOff x="288032" y="866018"/>
            <a:chExt cx="1790968" cy="877946"/>
          </a:xfrm>
        </p:grpSpPr>
        <p:cxnSp>
          <p:nvCxnSpPr>
            <p:cNvPr id="10" name="Connettore 1 9"/>
            <p:cNvCxnSpPr/>
            <p:nvPr/>
          </p:nvCxnSpPr>
          <p:spPr bwMode="auto">
            <a:xfrm>
              <a:off x="1368152" y="1239909"/>
              <a:ext cx="710848" cy="50405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CasellaDiTesto 3"/>
            <p:cNvSpPr txBox="1"/>
            <p:nvPr/>
          </p:nvSpPr>
          <p:spPr>
            <a:xfrm>
              <a:off x="288032" y="866018"/>
              <a:ext cx="1080120" cy="39604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100" b="1" dirty="0" smtClean="0">
                  <a:latin typeface="Century Gothic" panose="020B0502020202020204" pitchFamily="34" charset="0"/>
                </a:rPr>
                <a:t>Eco Office Risolutiva</a:t>
              </a:r>
              <a:endParaRPr lang="it-IT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752871" y="3779837"/>
            <a:ext cx="2436908" cy="648072"/>
            <a:chOff x="11364" y="1347920"/>
            <a:chExt cx="2436908" cy="648072"/>
          </a:xfrm>
        </p:grpSpPr>
        <p:cxnSp>
          <p:nvCxnSpPr>
            <p:cNvPr id="13" name="Connettore 1 12"/>
            <p:cNvCxnSpPr>
              <a:stCxn id="14" idx="1"/>
            </p:cNvCxnSpPr>
            <p:nvPr/>
          </p:nvCxnSpPr>
          <p:spPr bwMode="auto">
            <a:xfrm flipH="1">
              <a:off x="11364" y="1671956"/>
              <a:ext cx="1356788" cy="609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CasellaDiTesto 3"/>
            <p:cNvSpPr txBox="1"/>
            <p:nvPr/>
          </p:nvSpPr>
          <p:spPr>
            <a:xfrm>
              <a:off x="1368152" y="1347920"/>
              <a:ext cx="1080120" cy="64807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100" b="1" dirty="0" smtClean="0">
                  <a:latin typeface="Century Gothic" panose="020B0502020202020204" pitchFamily="34" charset="0"/>
                </a:rPr>
                <a:t>Necessaria ulteriore controllo</a:t>
              </a:r>
              <a:endParaRPr lang="it-IT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6" name="CasellaDiTesto 15"/>
          <p:cNvSpPr txBox="1"/>
          <p:nvPr/>
        </p:nvSpPr>
        <p:spPr>
          <a:xfrm>
            <a:off x="4532002" y="2394245"/>
            <a:ext cx="2160240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L’Ecografia Office risulta risolutiva nel 65% dei pazienti non urgenti</a:t>
            </a:r>
            <a:endParaRPr lang="it-IT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7fcd34366e3e4ebdd393749c22ba0c4fd136b"/>
</p:tagLst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463</Words>
  <Application>Microsoft Office PowerPoint</Application>
  <PresentationFormat>Personalizzato</PresentationFormat>
  <Paragraphs>96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 Unicode MS</vt:lpstr>
      <vt:lpstr>Microsoft YaHei</vt:lpstr>
      <vt:lpstr>Arial</vt:lpstr>
      <vt:lpstr>Calibri</vt:lpstr>
      <vt:lpstr>Century Gothic</vt:lpstr>
      <vt:lpstr>Times New Roman</vt:lpstr>
      <vt:lpstr>Tema di Office</vt:lpstr>
      <vt:lpstr>Università degli studi di Genova  Scuola di Scienze Mediche e Farmaceutiche  Corso di Laurea in Medicina e Chirurgia</vt:lpstr>
      <vt:lpstr>Definizione</vt:lpstr>
      <vt:lpstr>Scopo dello Studio</vt:lpstr>
      <vt:lpstr>Materiali e Metodi</vt:lpstr>
      <vt:lpstr>Popolazione pazienti</vt:lpstr>
      <vt:lpstr>Risultati</vt:lpstr>
      <vt:lpstr>Risultati</vt:lpstr>
      <vt:lpstr>Discussione e Conclusioni</vt:lpstr>
      <vt:lpstr>Discussione e Conclusioni</vt:lpstr>
      <vt:lpstr>Discussione e Conclusioni</vt:lpstr>
      <vt:lpstr>Limiti dello Studio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Genova  Scuola di Scienze Mediche e Farmaceutiche  Corso di Laurea in Medicina e Chirurgia</dc:title>
  <dc:creator>Dameri</dc:creator>
  <cp:lastModifiedBy>Andrea Stimamiglio</cp:lastModifiedBy>
  <cp:revision>40</cp:revision>
  <cp:lastPrinted>1601-01-01T00:00:00Z</cp:lastPrinted>
  <dcterms:created xsi:type="dcterms:W3CDTF">2015-10-13T12:23:31Z</dcterms:created>
  <dcterms:modified xsi:type="dcterms:W3CDTF">2015-10-21T09:49:53Z</dcterms:modified>
</cp:coreProperties>
</file>